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notesMasterIdLst>
    <p:notesMasterId r:id="rId21"/>
  </p:notesMasterIdLst>
  <p:sldIdLst>
    <p:sldId id="256" r:id="rId5"/>
    <p:sldId id="257" r:id="rId6"/>
    <p:sldId id="259" r:id="rId7"/>
    <p:sldId id="260" r:id="rId8"/>
    <p:sldId id="261" r:id="rId9"/>
    <p:sldId id="271" r:id="rId10"/>
    <p:sldId id="270" r:id="rId11"/>
    <p:sldId id="264" r:id="rId12"/>
    <p:sldId id="265" r:id="rId13"/>
    <p:sldId id="272" r:id="rId14"/>
    <p:sldId id="273" r:id="rId15"/>
    <p:sldId id="274" r:id="rId16"/>
    <p:sldId id="276" r:id="rId17"/>
    <p:sldId id="275"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9" d="100"/>
          <a:sy n="119"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CD986-DCA7-44DF-BD2C-4C33C42B2A44}" type="datetimeFigureOut">
              <a:rPr lang="cs-CZ"/>
              <a:t>6. 3. 2015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493DD-0449-45EF-BE27-C4A6A0DAC0D7}" type="slidenum">
              <a:rPr lang="cs-CZ"/>
              <a:t>‹#›</a:t>
            </a:fld>
            <a:endParaRPr lang="cs-CZ"/>
          </a:p>
        </p:txBody>
      </p:sp>
    </p:spTree>
    <p:extLst>
      <p:ext uri="{BB962C8B-B14F-4D97-AF65-F5344CB8AC3E}">
        <p14:creationId xmlns:p14="http://schemas.microsoft.com/office/powerpoint/2010/main" val="67701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a:t>
            </a:fld>
            <a:endParaRPr lang="cs-CZ"/>
          </a:p>
        </p:txBody>
      </p:sp>
    </p:spTree>
    <p:extLst>
      <p:ext uri="{BB962C8B-B14F-4D97-AF65-F5344CB8AC3E}">
        <p14:creationId xmlns:p14="http://schemas.microsoft.com/office/powerpoint/2010/main" val="108108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10</a:t>
            </a:fld>
            <a:endParaRPr lang="cs-CZ"/>
          </a:p>
        </p:txBody>
      </p:sp>
    </p:spTree>
    <p:extLst>
      <p:ext uri="{BB962C8B-B14F-4D97-AF65-F5344CB8AC3E}">
        <p14:creationId xmlns:p14="http://schemas.microsoft.com/office/powerpoint/2010/main" val="324164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11</a:t>
            </a:fld>
            <a:endParaRPr lang="cs-CZ"/>
          </a:p>
        </p:txBody>
      </p:sp>
    </p:spTree>
    <p:extLst>
      <p:ext uri="{BB962C8B-B14F-4D97-AF65-F5344CB8AC3E}">
        <p14:creationId xmlns:p14="http://schemas.microsoft.com/office/powerpoint/2010/main" val="328844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12</a:t>
            </a:fld>
            <a:endParaRPr lang="cs-CZ"/>
          </a:p>
        </p:txBody>
      </p:sp>
    </p:spTree>
    <p:extLst>
      <p:ext uri="{BB962C8B-B14F-4D97-AF65-F5344CB8AC3E}">
        <p14:creationId xmlns:p14="http://schemas.microsoft.com/office/powerpoint/2010/main" val="149851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a:t>
            </a:fld>
            <a:endParaRPr lang="cs-CZ"/>
          </a:p>
        </p:txBody>
      </p:sp>
    </p:spTree>
    <p:extLst>
      <p:ext uri="{BB962C8B-B14F-4D97-AF65-F5344CB8AC3E}">
        <p14:creationId xmlns:p14="http://schemas.microsoft.com/office/powerpoint/2010/main" val="366396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a:t>
            </a:fld>
            <a:endParaRPr lang="cs-CZ"/>
          </a:p>
        </p:txBody>
      </p:sp>
    </p:spTree>
    <p:extLst>
      <p:ext uri="{BB962C8B-B14F-4D97-AF65-F5344CB8AC3E}">
        <p14:creationId xmlns:p14="http://schemas.microsoft.com/office/powerpoint/2010/main" val="38062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14</a:t>
            </a:fld>
            <a:endParaRPr lang="cs-CZ"/>
          </a:p>
        </p:txBody>
      </p:sp>
    </p:spTree>
    <p:extLst>
      <p:ext uri="{BB962C8B-B14F-4D97-AF65-F5344CB8AC3E}">
        <p14:creationId xmlns:p14="http://schemas.microsoft.com/office/powerpoint/2010/main" val="218159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15</a:t>
            </a:fld>
            <a:endParaRPr lang="cs-CZ"/>
          </a:p>
        </p:txBody>
      </p:sp>
    </p:spTree>
    <p:extLst>
      <p:ext uri="{BB962C8B-B14F-4D97-AF65-F5344CB8AC3E}">
        <p14:creationId xmlns:p14="http://schemas.microsoft.com/office/powerpoint/2010/main" val="201199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2</a:t>
            </a:fld>
            <a:endParaRPr lang="cs-CZ"/>
          </a:p>
        </p:txBody>
      </p:sp>
    </p:spTree>
    <p:extLst>
      <p:ext uri="{BB962C8B-B14F-4D97-AF65-F5344CB8AC3E}">
        <p14:creationId xmlns:p14="http://schemas.microsoft.com/office/powerpoint/2010/main" val="424448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3</a:t>
            </a:fld>
            <a:endParaRPr lang="cs-CZ"/>
          </a:p>
        </p:txBody>
      </p:sp>
    </p:spTree>
    <p:extLst>
      <p:ext uri="{BB962C8B-B14F-4D97-AF65-F5344CB8AC3E}">
        <p14:creationId xmlns:p14="http://schemas.microsoft.com/office/powerpoint/2010/main" val="20408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4</a:t>
            </a:fld>
            <a:endParaRPr lang="cs-CZ"/>
          </a:p>
        </p:txBody>
      </p:sp>
    </p:spTree>
    <p:extLst>
      <p:ext uri="{BB962C8B-B14F-4D97-AF65-F5344CB8AC3E}">
        <p14:creationId xmlns:p14="http://schemas.microsoft.com/office/powerpoint/2010/main" val="303392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5</a:t>
            </a:fld>
            <a:endParaRPr lang="cs-CZ"/>
          </a:p>
        </p:txBody>
      </p:sp>
    </p:spTree>
    <p:extLst>
      <p:ext uri="{BB962C8B-B14F-4D97-AF65-F5344CB8AC3E}">
        <p14:creationId xmlns:p14="http://schemas.microsoft.com/office/powerpoint/2010/main" val="284421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6</a:t>
            </a:fld>
            <a:endParaRPr lang="cs-CZ"/>
          </a:p>
        </p:txBody>
      </p:sp>
    </p:spTree>
    <p:extLst>
      <p:ext uri="{BB962C8B-B14F-4D97-AF65-F5344CB8AC3E}">
        <p14:creationId xmlns:p14="http://schemas.microsoft.com/office/powerpoint/2010/main" val="71931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7</a:t>
            </a:fld>
            <a:endParaRPr lang="cs-CZ"/>
          </a:p>
        </p:txBody>
      </p:sp>
    </p:spTree>
    <p:extLst>
      <p:ext uri="{BB962C8B-B14F-4D97-AF65-F5344CB8AC3E}">
        <p14:creationId xmlns:p14="http://schemas.microsoft.com/office/powerpoint/2010/main" val="366947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8</a:t>
            </a:fld>
            <a:endParaRPr lang="cs-CZ"/>
          </a:p>
        </p:txBody>
      </p:sp>
    </p:spTree>
    <p:extLst>
      <p:ext uri="{BB962C8B-B14F-4D97-AF65-F5344CB8AC3E}">
        <p14:creationId xmlns:p14="http://schemas.microsoft.com/office/powerpoint/2010/main" val="303740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12493DD-0449-45EF-BE27-C4A6A0DAC0D7}" type="slidenum">
              <a:rPr lang="cs-CZ"/>
              <a:t>9</a:t>
            </a:fld>
            <a:endParaRPr lang="cs-CZ"/>
          </a:p>
        </p:txBody>
      </p:sp>
    </p:spTree>
    <p:extLst>
      <p:ext uri="{BB962C8B-B14F-4D97-AF65-F5344CB8AC3E}">
        <p14:creationId xmlns:p14="http://schemas.microsoft.com/office/powerpoint/2010/main" val="316423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71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6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563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477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5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072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56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65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14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65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796027F-7875-4030-9381-8BD8C4F21935}" type="datetimeFigureOut">
              <a:rPr lang="en-US" smtClean="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050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081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632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993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742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4"/>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68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smtClean="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11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4035843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sněhulák.jpg"/>
          <p:cNvPicPr>
            <a:picLocks noChangeAspect="1"/>
          </p:cNvPicPr>
          <p:nvPr/>
        </p:nvPicPr>
        <p:blipFill>
          <a:blip r:embed="rId3"/>
          <a:stretch>
            <a:fillRect/>
          </a:stretch>
        </p:blipFill>
        <p:spPr>
          <a:xfrm rot="660000" flipH="1">
            <a:off x="9287271" y="2450707"/>
            <a:ext cx="1590051" cy="27362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Nadpis 1"/>
          <p:cNvSpPr>
            <a:spLocks noGrp="1"/>
          </p:cNvSpPr>
          <p:nvPr>
            <p:ph type="ctrTitle"/>
          </p:nvPr>
        </p:nvSpPr>
        <p:spPr>
          <a:xfrm>
            <a:off x="1383219" y="474338"/>
            <a:ext cx="8825658" cy="3329581"/>
          </a:xfrm>
        </p:spPr>
        <p:txBody>
          <a:bodyPr/>
          <a:lstStyle/>
          <a:p>
            <a:pPr algn="ctr"/>
            <a:r>
              <a:rPr lang="cs-CZ">
                <a:latin typeface="Batang"/>
                <a:ea typeface="Batang"/>
              </a:rPr>
              <a:t>SNĚHULÁCI PRO AFRIKU</a:t>
            </a:r>
          </a:p>
        </p:txBody>
      </p:sp>
      <p:sp>
        <p:nvSpPr>
          <p:cNvPr id="3" name="Podnadpis 2"/>
          <p:cNvSpPr>
            <a:spLocks noGrp="1"/>
          </p:cNvSpPr>
          <p:nvPr>
            <p:ph type="subTitle" idx="1"/>
          </p:nvPr>
        </p:nvSpPr>
        <p:spPr>
          <a:xfrm>
            <a:off x="1244898" y="5000223"/>
            <a:ext cx="8825658" cy="861420"/>
          </a:xfrm>
        </p:spPr>
        <p:txBody>
          <a:bodyPr>
            <a:normAutofit/>
          </a:bodyPr>
          <a:lstStyle/>
          <a:p>
            <a:endParaRPr lang="pl-PL"/>
          </a:p>
          <a:p>
            <a:pPr algn="ctr"/>
            <a:r>
              <a:rPr lang="pl-PL" sz="1600">
                <a:latin typeface="Batang"/>
                <a:ea typeface="Batang"/>
              </a:rPr>
              <a:t>Základní škola a Mateřská škola Malečov</a:t>
            </a:r>
            <a:r>
              <a:rPr lang="cs-CZ" sz="1600">
                <a:latin typeface="Batang"/>
                <a:ea typeface="Batang"/>
              </a:rPr>
              <a:t>, </a:t>
            </a:r>
            <a:r>
              <a:rPr lang="pl-PL" sz="1600">
                <a:latin typeface="Batang"/>
                <a:ea typeface="Batang"/>
              </a:rPr>
              <a:t>příspěvková organizace</a:t>
            </a:r>
            <a:endParaRPr lang="cs-CZ" sz="1600">
              <a:solidFill>
                <a:srgbClr val="ACD433"/>
              </a:solidFill>
              <a:latin typeface="Batang"/>
              <a:ea typeface="Batang"/>
            </a:endParaRPr>
          </a:p>
          <a:p>
            <a:pPr algn="ctr"/>
            <a:endParaRPr lang="cs-CZ">
              <a:solidFill>
                <a:srgbClr val="ACD433"/>
              </a:solidFill>
              <a:latin typeface="Century Gothic"/>
            </a:endParaRPr>
          </a:p>
          <a:p>
            <a:pPr algn="ctr"/>
            <a:endParaRPr lang="cs-CZ">
              <a:solidFill>
                <a:srgbClr val="ACD433"/>
              </a:solidFill>
              <a:latin typeface="Century Gothic"/>
            </a:endParaRPr>
          </a:p>
        </p:txBody>
      </p:sp>
      <p:pic>
        <p:nvPicPr>
          <p:cNvPr id="5" name="Obrázek 4" descr="sněhulák.jpg"/>
          <p:cNvPicPr>
            <a:picLocks noChangeAspect="1"/>
          </p:cNvPicPr>
          <p:nvPr/>
        </p:nvPicPr>
        <p:blipFill>
          <a:blip r:embed="rId3"/>
          <a:stretch>
            <a:fillRect/>
          </a:stretch>
        </p:blipFill>
        <p:spPr>
          <a:xfrm rot="-540000">
            <a:off x="711375" y="2509998"/>
            <a:ext cx="1551004" cy="25733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830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2125.JPG"/>
          <p:cNvPicPr>
            <a:picLocks noChangeAspect="1"/>
          </p:cNvPicPr>
          <p:nvPr/>
        </p:nvPicPr>
        <p:blipFill>
          <a:blip r:embed="rId3"/>
          <a:stretch>
            <a:fillRect/>
          </a:stretch>
        </p:blipFill>
        <p:spPr>
          <a:xfrm>
            <a:off x="809625" y="1265238"/>
            <a:ext cx="3487463" cy="2615042"/>
          </a:xfrm>
          <a:prstGeom prst="rect">
            <a:avLst/>
          </a:prstGeom>
          <a:ln>
            <a:noFill/>
          </a:ln>
          <a:effectLst>
            <a:softEdge rad="112500"/>
          </a:effectLst>
        </p:spPr>
      </p:pic>
      <p:sp>
        <p:nvSpPr>
          <p:cNvPr id="3" name="TextovéPole 2"/>
          <p:cNvSpPr txBox="1"/>
          <p:nvPr/>
        </p:nvSpPr>
        <p:spPr>
          <a:xfrm>
            <a:off x="1076937" y="4516013"/>
            <a:ext cx="2743200" cy="646331"/>
          </a:xfrm>
          <a:prstGeom prst="rect">
            <a:avLst/>
          </a:prstGeom>
        </p:spPr>
        <p:txBody>
          <a:bodyPr rtlCol="0">
            <a:spAutoFit/>
          </a:bodyPr>
          <a:lstStyle/>
          <a:p>
            <a:pPr algn="ctr"/>
            <a:r>
              <a:rPr lang="cs-CZ"/>
              <a:t>Tvarujeme samolepenkové koule</a:t>
            </a:r>
          </a:p>
        </p:txBody>
      </p:sp>
      <p:pic>
        <p:nvPicPr>
          <p:cNvPr id="4" name="Obrázek 3" descr="IMG_2129.JPG"/>
          <p:cNvPicPr>
            <a:picLocks noChangeAspect="1"/>
          </p:cNvPicPr>
          <p:nvPr/>
        </p:nvPicPr>
        <p:blipFill>
          <a:blip r:embed="rId4"/>
          <a:stretch>
            <a:fillRect/>
          </a:stretch>
        </p:blipFill>
        <p:spPr>
          <a:xfrm>
            <a:off x="8002943" y="1333500"/>
            <a:ext cx="3319107" cy="2489698"/>
          </a:xfrm>
          <a:prstGeom prst="rect">
            <a:avLst/>
          </a:prstGeom>
          <a:ln>
            <a:noFill/>
          </a:ln>
          <a:effectLst>
            <a:softEdge rad="112500"/>
          </a:effectLst>
        </p:spPr>
      </p:pic>
      <p:pic>
        <p:nvPicPr>
          <p:cNvPr id="5" name="Obrázek 4" descr="IMG_2131.JPG"/>
          <p:cNvPicPr>
            <a:picLocks noChangeAspect="1"/>
          </p:cNvPicPr>
          <p:nvPr/>
        </p:nvPicPr>
        <p:blipFill>
          <a:blip r:embed="rId5"/>
          <a:stretch>
            <a:fillRect/>
          </a:stretch>
        </p:blipFill>
        <p:spPr>
          <a:xfrm>
            <a:off x="4406519" y="1343941"/>
            <a:ext cx="3397405" cy="2546225"/>
          </a:xfrm>
          <a:prstGeom prst="rect">
            <a:avLst/>
          </a:prstGeom>
          <a:ln>
            <a:noFill/>
          </a:ln>
          <a:effectLst>
            <a:softEdge rad="112500"/>
          </a:effectLst>
        </p:spPr>
      </p:pic>
      <p:sp>
        <p:nvSpPr>
          <p:cNvPr id="6" name="TextovéPole 5"/>
          <p:cNvSpPr txBox="1"/>
          <p:nvPr/>
        </p:nvSpPr>
        <p:spPr>
          <a:xfrm>
            <a:off x="4643640" y="4476485"/>
            <a:ext cx="2743200" cy="646331"/>
          </a:xfrm>
          <a:prstGeom prst="rect">
            <a:avLst/>
          </a:prstGeom>
        </p:spPr>
        <p:txBody>
          <a:bodyPr rtlCol="0">
            <a:spAutoFit/>
          </a:bodyPr>
          <a:lstStyle/>
          <a:p>
            <a:pPr algn="ctr"/>
            <a:r>
              <a:rPr lang="pl-PL"/>
              <a:t>Samolepenkové koule klademe na sebe</a:t>
            </a:r>
            <a:endParaRPr lang="cs-CZ"/>
          </a:p>
        </p:txBody>
      </p:sp>
      <p:sp>
        <p:nvSpPr>
          <p:cNvPr id="7" name="TextovéPole 6"/>
          <p:cNvSpPr txBox="1"/>
          <p:nvPr/>
        </p:nvSpPr>
        <p:spPr>
          <a:xfrm>
            <a:off x="8190584" y="4486367"/>
            <a:ext cx="2743200" cy="2031325"/>
          </a:xfrm>
          <a:prstGeom prst="rect">
            <a:avLst/>
          </a:prstGeom>
        </p:spPr>
        <p:txBody>
          <a:bodyPr rtlCol="0">
            <a:spAutoFit/>
          </a:bodyPr>
          <a:lstStyle/>
          <a:p>
            <a:pPr algn="ctr"/>
            <a:r>
              <a:rPr lang="cs-CZ"/>
              <a:t>Po několika neúspěšných pokusech jsme zjistili, že samolepenkové koule přestávají být samolepenkové...</a:t>
            </a:r>
          </a:p>
          <a:p>
            <a:pPr algn="ctr"/>
            <a:endParaRPr lang="cs-CZ"/>
          </a:p>
        </p:txBody>
      </p:sp>
    </p:spTree>
    <p:extLst>
      <p:ext uri="{BB962C8B-B14F-4D97-AF65-F5344CB8AC3E}">
        <p14:creationId xmlns:p14="http://schemas.microsoft.com/office/powerpoint/2010/main" val="176611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2127.JPG"/>
          <p:cNvPicPr>
            <a:picLocks noChangeAspect="1"/>
          </p:cNvPicPr>
          <p:nvPr/>
        </p:nvPicPr>
        <p:blipFill>
          <a:blip r:embed="rId3"/>
          <a:stretch>
            <a:fillRect/>
          </a:stretch>
        </p:blipFill>
        <p:spPr>
          <a:xfrm>
            <a:off x="652094" y="859730"/>
            <a:ext cx="3335291" cy="2503669"/>
          </a:xfrm>
          <a:prstGeom prst="rect">
            <a:avLst/>
          </a:prstGeom>
          <a:ln>
            <a:noFill/>
          </a:ln>
          <a:effectLst>
            <a:softEdge rad="112500"/>
          </a:effectLst>
        </p:spPr>
      </p:pic>
      <p:pic>
        <p:nvPicPr>
          <p:cNvPr id="3" name="Obrázek 2" descr="IMG_2132.JPG"/>
          <p:cNvPicPr>
            <a:picLocks noChangeAspect="1"/>
          </p:cNvPicPr>
          <p:nvPr/>
        </p:nvPicPr>
        <p:blipFill>
          <a:blip r:embed="rId4"/>
          <a:stretch>
            <a:fillRect/>
          </a:stretch>
        </p:blipFill>
        <p:spPr>
          <a:xfrm>
            <a:off x="4119997" y="2490235"/>
            <a:ext cx="3439065" cy="2580117"/>
          </a:xfrm>
          <a:prstGeom prst="rect">
            <a:avLst/>
          </a:prstGeom>
          <a:ln>
            <a:noFill/>
          </a:ln>
          <a:effectLst>
            <a:softEdge rad="112500"/>
          </a:effectLst>
        </p:spPr>
      </p:pic>
      <p:pic>
        <p:nvPicPr>
          <p:cNvPr id="4" name="Obrázek 3" descr="IMG_2143.JPG"/>
          <p:cNvPicPr>
            <a:picLocks noChangeAspect="1"/>
          </p:cNvPicPr>
          <p:nvPr/>
        </p:nvPicPr>
        <p:blipFill>
          <a:blip r:embed="rId5"/>
          <a:stretch>
            <a:fillRect/>
          </a:stretch>
        </p:blipFill>
        <p:spPr>
          <a:xfrm>
            <a:off x="7736101" y="1037604"/>
            <a:ext cx="3230840" cy="2422758"/>
          </a:xfrm>
          <a:prstGeom prst="rect">
            <a:avLst/>
          </a:prstGeom>
          <a:ln>
            <a:noFill/>
          </a:ln>
          <a:effectLst>
            <a:softEdge rad="112500"/>
          </a:effectLst>
        </p:spPr>
      </p:pic>
      <p:sp>
        <p:nvSpPr>
          <p:cNvPr id="5" name="TextovéPole 4"/>
          <p:cNvSpPr txBox="1"/>
          <p:nvPr/>
        </p:nvSpPr>
        <p:spPr>
          <a:xfrm>
            <a:off x="869456" y="3923102"/>
            <a:ext cx="2743200" cy="646331"/>
          </a:xfrm>
          <a:prstGeom prst="rect">
            <a:avLst/>
          </a:prstGeom>
        </p:spPr>
        <p:txBody>
          <a:bodyPr rtlCol="0">
            <a:spAutoFit/>
          </a:bodyPr>
          <a:lstStyle/>
          <a:p>
            <a:pPr algn="ctr"/>
            <a:r>
              <a:rPr lang="cs-CZ"/>
              <a:t>Výroba sněhulákovského nosu</a:t>
            </a:r>
          </a:p>
        </p:txBody>
      </p:sp>
      <p:sp>
        <p:nvSpPr>
          <p:cNvPr id="6" name="TextovéPole 5"/>
          <p:cNvSpPr txBox="1"/>
          <p:nvPr/>
        </p:nvSpPr>
        <p:spPr>
          <a:xfrm>
            <a:off x="4436159" y="5543725"/>
            <a:ext cx="2743200" cy="369332"/>
          </a:xfrm>
          <a:prstGeom prst="rect">
            <a:avLst/>
          </a:prstGeom>
        </p:spPr>
        <p:txBody>
          <a:bodyPr rtlCol="0">
            <a:spAutoFit/>
          </a:bodyPr>
          <a:lstStyle/>
          <a:p>
            <a:pPr algn="ctr"/>
            <a:r>
              <a:rPr lang="cs-CZ"/>
              <a:t>Závoj pro nevěstu</a:t>
            </a:r>
          </a:p>
        </p:txBody>
      </p:sp>
      <p:sp>
        <p:nvSpPr>
          <p:cNvPr id="7" name="TextovéPole 6"/>
          <p:cNvSpPr txBox="1"/>
          <p:nvPr/>
        </p:nvSpPr>
        <p:spPr>
          <a:xfrm>
            <a:off x="8032503" y="4012039"/>
            <a:ext cx="2743200" cy="646331"/>
          </a:xfrm>
          <a:prstGeom prst="rect">
            <a:avLst/>
          </a:prstGeom>
        </p:spPr>
        <p:txBody>
          <a:bodyPr rtlCol="0">
            <a:spAutoFit/>
          </a:bodyPr>
          <a:lstStyle/>
          <a:p>
            <a:pPr algn="ctr"/>
            <a:r>
              <a:rPr lang="cs-CZ"/>
              <a:t>Práce je náročná, je třeba si odpočinout</a:t>
            </a:r>
          </a:p>
        </p:txBody>
      </p:sp>
    </p:spTree>
    <p:extLst>
      <p:ext uri="{BB962C8B-B14F-4D97-AF65-F5344CB8AC3E}">
        <p14:creationId xmlns:p14="http://schemas.microsoft.com/office/powerpoint/2010/main" val="17945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2144.JPG"/>
          <p:cNvPicPr>
            <a:picLocks noChangeAspect="1"/>
          </p:cNvPicPr>
          <p:nvPr/>
        </p:nvPicPr>
        <p:blipFill>
          <a:blip r:embed="rId3"/>
          <a:stretch>
            <a:fillRect/>
          </a:stretch>
        </p:blipFill>
        <p:spPr>
          <a:xfrm>
            <a:off x="1550988" y="1778000"/>
            <a:ext cx="4032223" cy="3027902"/>
          </a:xfrm>
          <a:prstGeom prst="rect">
            <a:avLst/>
          </a:prstGeom>
          <a:ln>
            <a:noFill/>
          </a:ln>
          <a:effectLst>
            <a:softEdge rad="112500"/>
          </a:effectLst>
        </p:spPr>
      </p:pic>
      <p:pic>
        <p:nvPicPr>
          <p:cNvPr id="3" name="Obrázek 2" descr="IMG_2145.JPG"/>
          <p:cNvPicPr>
            <a:picLocks noChangeAspect="1"/>
          </p:cNvPicPr>
          <p:nvPr/>
        </p:nvPicPr>
        <p:blipFill>
          <a:blip r:embed="rId4"/>
          <a:stretch>
            <a:fillRect/>
          </a:stretch>
        </p:blipFill>
        <p:spPr>
          <a:xfrm>
            <a:off x="6609940" y="1739382"/>
            <a:ext cx="3924153" cy="2944322"/>
          </a:xfrm>
          <a:prstGeom prst="rect">
            <a:avLst/>
          </a:prstGeom>
          <a:ln>
            <a:noFill/>
          </a:ln>
          <a:effectLst>
            <a:softEdge rad="112500"/>
          </a:effectLst>
        </p:spPr>
      </p:pic>
      <p:sp>
        <p:nvSpPr>
          <p:cNvPr id="4" name="TextovéPole 3"/>
          <p:cNvSpPr txBox="1"/>
          <p:nvPr/>
        </p:nvSpPr>
        <p:spPr>
          <a:xfrm>
            <a:off x="4722681" y="662093"/>
            <a:ext cx="2743200" cy="369332"/>
          </a:xfrm>
          <a:prstGeom prst="rect">
            <a:avLst/>
          </a:prstGeom>
        </p:spPr>
        <p:txBody>
          <a:bodyPr rtlCol="0">
            <a:spAutoFit/>
          </a:bodyPr>
          <a:lstStyle/>
          <a:p>
            <a:pPr algn="ctr"/>
            <a:r>
              <a:rPr lang="cs-CZ"/>
              <a:t>Poslední úpravy</a:t>
            </a:r>
          </a:p>
        </p:txBody>
      </p:sp>
    </p:spTree>
    <p:extLst>
      <p:ext uri="{BB962C8B-B14F-4D97-AF65-F5344CB8AC3E}">
        <p14:creationId xmlns:p14="http://schemas.microsoft.com/office/powerpoint/2010/main" val="109168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20150306_135329.jpg"/>
          <p:cNvPicPr>
            <a:picLocks noChangeAspect="1"/>
          </p:cNvPicPr>
          <p:nvPr/>
        </p:nvPicPr>
        <p:blipFill>
          <a:blip r:embed="rId3"/>
          <a:srcRect l="27775" t="10498" r="20601" b="2440"/>
          <a:stretch>
            <a:fillRect/>
          </a:stretch>
        </p:blipFill>
        <p:spPr>
          <a:xfrm rot="-660000">
            <a:off x="1468569" y="758725"/>
            <a:ext cx="2063816" cy="3184525"/>
          </a:xfrm>
          <a:prstGeom prst="rect">
            <a:avLst/>
          </a:prstGeom>
          <a:ln>
            <a:noFill/>
          </a:ln>
          <a:effectLst>
            <a:softEdge rad="112500"/>
          </a:effectLst>
        </p:spPr>
      </p:pic>
      <p:pic>
        <p:nvPicPr>
          <p:cNvPr id="3" name="Obrázek 2" descr="20150306_135243.jpg"/>
          <p:cNvPicPr>
            <a:picLocks noChangeAspect="1"/>
          </p:cNvPicPr>
          <p:nvPr/>
        </p:nvPicPr>
        <p:blipFill>
          <a:blip r:embed="rId4"/>
          <a:srcRect l="5357" r="16226"/>
          <a:stretch>
            <a:fillRect/>
          </a:stretch>
        </p:blipFill>
        <p:spPr>
          <a:xfrm>
            <a:off x="4622522" y="226639"/>
            <a:ext cx="2151144" cy="2057400"/>
          </a:xfrm>
          <a:prstGeom prst="rect">
            <a:avLst/>
          </a:prstGeom>
          <a:ln>
            <a:noFill/>
          </a:ln>
          <a:effectLst>
            <a:softEdge rad="112500"/>
          </a:effectLst>
        </p:spPr>
      </p:pic>
      <p:pic>
        <p:nvPicPr>
          <p:cNvPr id="4" name="Obrázek 3" descr="20150306_135452.jpg"/>
          <p:cNvPicPr>
            <a:picLocks noChangeAspect="1"/>
          </p:cNvPicPr>
          <p:nvPr/>
        </p:nvPicPr>
        <p:blipFill>
          <a:blip r:embed="rId5"/>
          <a:srcRect l="20794" t="2415" r="17695" b="5671"/>
          <a:stretch>
            <a:fillRect/>
          </a:stretch>
        </p:blipFill>
        <p:spPr>
          <a:xfrm>
            <a:off x="4937918" y="3596518"/>
            <a:ext cx="1554638" cy="3097979"/>
          </a:xfrm>
          <a:prstGeom prst="rect">
            <a:avLst/>
          </a:prstGeom>
          <a:ln>
            <a:noFill/>
          </a:ln>
          <a:effectLst>
            <a:softEdge rad="112500"/>
          </a:effectLst>
        </p:spPr>
      </p:pic>
      <p:pic>
        <p:nvPicPr>
          <p:cNvPr id="5" name="Obrázek 4" descr="20150306_135225.jpg"/>
          <p:cNvPicPr>
            <a:picLocks noChangeAspect="1"/>
          </p:cNvPicPr>
          <p:nvPr/>
        </p:nvPicPr>
        <p:blipFill>
          <a:blip r:embed="rId6"/>
          <a:stretch>
            <a:fillRect/>
          </a:stretch>
        </p:blipFill>
        <p:spPr>
          <a:xfrm>
            <a:off x="1025045" y="4286260"/>
            <a:ext cx="2624927" cy="1968507"/>
          </a:xfrm>
          <a:prstGeom prst="rect">
            <a:avLst/>
          </a:prstGeom>
          <a:ln>
            <a:noFill/>
          </a:ln>
          <a:effectLst>
            <a:softEdge rad="112500"/>
          </a:effectLst>
        </p:spPr>
      </p:pic>
      <p:pic>
        <p:nvPicPr>
          <p:cNvPr id="6" name="Obrázek 5" descr="20150306_135207.jpg"/>
          <p:cNvPicPr>
            <a:picLocks noChangeAspect="1"/>
          </p:cNvPicPr>
          <p:nvPr/>
        </p:nvPicPr>
        <p:blipFill>
          <a:blip r:embed="rId7"/>
          <a:stretch>
            <a:fillRect/>
          </a:stretch>
        </p:blipFill>
        <p:spPr>
          <a:xfrm>
            <a:off x="8062302" y="4384794"/>
            <a:ext cx="2520677" cy="1888030"/>
          </a:xfrm>
          <a:prstGeom prst="rect">
            <a:avLst/>
          </a:prstGeom>
          <a:ln>
            <a:noFill/>
          </a:ln>
          <a:effectLst>
            <a:softEdge rad="112500"/>
          </a:effectLst>
        </p:spPr>
      </p:pic>
      <p:pic>
        <p:nvPicPr>
          <p:cNvPr id="7" name="Obrázek 6" descr="20150306_140206.jpg"/>
          <p:cNvPicPr>
            <a:picLocks noChangeAspect="1"/>
          </p:cNvPicPr>
          <p:nvPr/>
        </p:nvPicPr>
        <p:blipFill>
          <a:blip r:embed="rId8"/>
          <a:stretch>
            <a:fillRect/>
          </a:stretch>
        </p:blipFill>
        <p:spPr>
          <a:xfrm rot="660000">
            <a:off x="8022878" y="699605"/>
            <a:ext cx="2358812" cy="3144760"/>
          </a:xfrm>
          <a:prstGeom prst="rect">
            <a:avLst/>
          </a:prstGeom>
          <a:ln>
            <a:noFill/>
          </a:ln>
          <a:effectLst>
            <a:softEdge rad="112500"/>
          </a:effectLst>
        </p:spPr>
      </p:pic>
      <p:sp>
        <p:nvSpPr>
          <p:cNvPr id="8" name="TextovéPole 7"/>
          <p:cNvSpPr txBox="1"/>
          <p:nvPr/>
        </p:nvSpPr>
        <p:spPr>
          <a:xfrm>
            <a:off x="3804466" y="2157915"/>
            <a:ext cx="3916076" cy="1477328"/>
          </a:xfrm>
          <a:prstGeom prst="rect">
            <a:avLst/>
          </a:prstGeom>
        </p:spPr>
        <p:txBody>
          <a:bodyPr rtlCol="0">
            <a:spAutoFit/>
          </a:bodyPr>
          <a:lstStyle/>
          <a:p>
            <a:pPr algn="ctr"/>
            <a:r>
              <a:rPr lang="cs-CZ"/>
              <a:t>   Některé děti vyráběly i doma           se svými rodiči... Vata, odličovací tampony, dřevo, polystyrenové koule - fantazii se meze nekladou :-)</a:t>
            </a:r>
          </a:p>
        </p:txBody>
      </p:sp>
    </p:spTree>
    <p:extLst>
      <p:ext uri="{BB962C8B-B14F-4D97-AF65-F5344CB8AC3E}">
        <p14:creationId xmlns:p14="http://schemas.microsoft.com/office/powerpoint/2010/main" val="367350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2317.JPG"/>
          <p:cNvPicPr>
            <a:picLocks noChangeAspect="1"/>
          </p:cNvPicPr>
          <p:nvPr/>
        </p:nvPicPr>
        <p:blipFill>
          <a:blip r:embed="rId3"/>
          <a:srcRect l="6304" t="6622" r="2063" b="3206"/>
          <a:stretch>
            <a:fillRect/>
          </a:stretch>
        </p:blipFill>
        <p:spPr>
          <a:xfrm>
            <a:off x="2404899" y="571510"/>
            <a:ext cx="7351704" cy="4035689"/>
          </a:xfrm>
          <a:prstGeom prst="rect">
            <a:avLst/>
          </a:prstGeom>
          <a:ln>
            <a:noFill/>
          </a:ln>
          <a:effectLst>
            <a:softEdge rad="112500"/>
          </a:effectLst>
        </p:spPr>
      </p:pic>
      <p:sp>
        <p:nvSpPr>
          <p:cNvPr id="11" name="TextovéPole 10"/>
          <p:cNvSpPr txBox="1"/>
          <p:nvPr/>
        </p:nvSpPr>
        <p:spPr>
          <a:xfrm>
            <a:off x="2681288" y="5005388"/>
            <a:ext cx="7503164" cy="646331"/>
          </a:xfrm>
          <a:prstGeom prst="rect">
            <a:avLst/>
          </a:prstGeom>
        </p:spPr>
        <p:txBody>
          <a:bodyPr rtlCol="0">
            <a:spAutoFit/>
          </a:bodyPr>
          <a:lstStyle/>
          <a:p>
            <a:r>
              <a:rPr lang="cs-CZ">
                <a:solidFill>
                  <a:srgbClr val="EBEBEB"/>
                </a:solidFill>
                <a:latin typeface="Century Gothic" charset="0"/>
              </a:rPr>
              <a:t>Ženich v černém, nevěsta se závojem a oddávající mezi nimi</a:t>
            </a:r>
            <a:r>
              <a:rPr lang="cs-CZ">
                <a:latin typeface="Century Gothic" charset="0"/>
              </a:rPr>
              <a:t> </a:t>
            </a:r>
          </a:p>
          <a:p>
            <a:pPr algn="ctr"/>
            <a:endParaRPr lang="cs-CZ"/>
          </a:p>
        </p:txBody>
      </p:sp>
      <p:sp>
        <p:nvSpPr>
          <p:cNvPr id="12" name="TextovéPole 11"/>
          <p:cNvSpPr txBox="1"/>
          <p:nvPr/>
        </p:nvSpPr>
        <p:spPr>
          <a:xfrm>
            <a:off x="3173413" y="5576888"/>
            <a:ext cx="6281885" cy="646331"/>
          </a:xfrm>
          <a:prstGeom prst="rect">
            <a:avLst/>
          </a:prstGeom>
        </p:spPr>
        <p:txBody>
          <a:bodyPr rtlCol="0">
            <a:spAutoFit/>
          </a:bodyPr>
          <a:lstStyle/>
          <a:p>
            <a:r>
              <a:rPr lang="cs-CZ">
                <a:latin typeface="Century Gothic" charset="0"/>
              </a:rPr>
              <a:t>a kolem nich jsou pak sněhuláci, které děti vyrobily doma se svými rodiči nebo nakreslily ve škole.</a:t>
            </a:r>
          </a:p>
        </p:txBody>
      </p:sp>
    </p:spTree>
    <p:extLst>
      <p:ext uri="{BB962C8B-B14F-4D97-AF65-F5344CB8AC3E}">
        <p14:creationId xmlns:p14="http://schemas.microsoft.com/office/powerpoint/2010/main" val="167657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318" y="108398"/>
            <a:ext cx="5092906" cy="1574808"/>
          </a:xfrm>
        </p:spPr>
        <p:txBody>
          <a:bodyPr/>
          <a:lstStyle/>
          <a:p>
            <a:r>
              <a:rPr lang="cs-CZ"/>
              <a:t>Závěr</a:t>
            </a:r>
          </a:p>
        </p:txBody>
      </p:sp>
      <p:pic>
        <p:nvPicPr>
          <p:cNvPr id="5" name="Zástupný symbol pro obrázek 4" descr="20150303_071903.jpg"/>
          <p:cNvPicPr>
            <a:picLocks noGrp="1" noChangeAspect="1"/>
          </p:cNvPicPr>
          <p:nvPr>
            <p:ph type="pic" idx="1"/>
          </p:nvPr>
        </p:nvPicPr>
        <p:blipFill>
          <a:blip r:embed="rId3"/>
          <a:srcRect l="26007" r="26007"/>
          <a:stretch>
            <a:fillRect/>
          </a:stretch>
        </p:blipFill>
        <p:spPr>
          <a:prstGeom prst="rect">
            <a:avLst/>
          </a:prstGeom>
          <a:ln>
            <a:noFill/>
          </a:ln>
          <a:effectLst>
            <a:softEdge rad="112500"/>
          </a:effectLst>
        </p:spPr>
      </p:pic>
      <p:sp>
        <p:nvSpPr>
          <p:cNvPr id="4" name="Zástupný symbol pro text 3"/>
          <p:cNvSpPr>
            <a:spLocks noGrp="1"/>
          </p:cNvSpPr>
          <p:nvPr>
            <p:ph type="body" sz="half" idx="2"/>
          </p:nvPr>
        </p:nvSpPr>
        <p:spPr>
          <a:xfrm>
            <a:off x="1054613" y="1822898"/>
            <a:ext cx="5559170" cy="3768615"/>
          </a:xfrm>
        </p:spPr>
        <p:txBody>
          <a:bodyPr>
            <a:normAutofit fontScale="70000" lnSpcReduction="20000"/>
          </a:bodyPr>
          <a:lstStyle/>
          <a:p>
            <a:r>
              <a:rPr lang="cs-CZ" sz="2400">
                <a:latin typeface="Century Gothic" charset="0"/>
              </a:rPr>
              <a:t>Děti, které se akce zúčastnily a podpořily tento projekt, dostaly od nás dárek v podobě malých sněhuláků, které pro ně vyrobila kamarádka jedné naší paní učitelky. Tímto jí moc děkujeme, jsou opravdu krásní a děti měly velkou radost. </a:t>
            </a:r>
          </a:p>
          <a:p>
            <a:r>
              <a:rPr lang="cs-CZ" sz="2400">
                <a:latin typeface="Century Gothic" charset="0"/>
              </a:rPr>
              <a:t>Co říci závěrem? </a:t>
            </a:r>
          </a:p>
          <a:p>
            <a:r>
              <a:rPr lang="cs-CZ" sz="2400">
                <a:latin typeface="Century Gothic" charset="0"/>
              </a:rPr>
              <a:t>Bylo to náročné, jsme rádi, že akci máme za sebou... Přesto se těšíme na další rok. Budeme starší a zkušenější a nebudeme se bát ani toho, když nebude sníh. Nápadů, jak stavět sněhuláky bez sněhu, je ještě celá řada. </a:t>
            </a:r>
          </a:p>
          <a:p>
            <a:r>
              <a:rPr lang="cs-CZ" sz="2400">
                <a:latin typeface="Century Gothic" charset="0"/>
              </a:rPr>
              <a:t>Do Gambie posíláme podzravy a přejeme mnoho štěstí, zdraví a </a:t>
            </a:r>
            <a:r>
              <a:rPr lang="pl-PL" sz="2400">
                <a:latin typeface="Century Gothic" charset="0"/>
              </a:rPr>
              <a:t>především šťastnou cestu do školy!</a:t>
            </a:r>
            <a:endParaRPr lang="cs-CZ" sz="2400">
              <a:latin typeface="Century Gothic" charset="0"/>
            </a:endParaRPr>
          </a:p>
          <a:p>
            <a:pPr algn="r"/>
            <a:r>
              <a:rPr lang="cs-CZ" sz="2400">
                <a:latin typeface="Century Gothic" charset="0"/>
              </a:rPr>
              <a:t>ZŠ a MŠ Malečov, p.o. </a:t>
            </a:r>
          </a:p>
          <a:p>
            <a:endParaRPr lang="cs-CZ"/>
          </a:p>
        </p:txBody>
      </p:sp>
    </p:spTree>
    <p:extLst>
      <p:ext uri="{BB962C8B-B14F-4D97-AF65-F5344CB8AC3E}">
        <p14:creationId xmlns:p14="http://schemas.microsoft.com/office/powerpoint/2010/main" val="92380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800295" y="1620632"/>
            <a:ext cx="2743200" cy="923330"/>
          </a:xfrm>
          <a:prstGeom prst="rect">
            <a:avLst/>
          </a:prstGeom>
          <a:ln w="57150">
            <a:noFill/>
            <a:prstDash val="solid"/>
          </a:ln>
        </p:spPr>
        <p:txBody>
          <a:bodyPr rtlCol="0">
            <a:spAutoFit/>
          </a:bodyPr>
          <a:lstStyle/>
          <a:p>
            <a:pPr algn="ctr"/>
            <a:r>
              <a:rPr lang="cs-CZ">
                <a:latin typeface="Century Gothic"/>
              </a:rPr>
              <a:t>Žáci ze základní školy     v Malečově a jejich sněhuláci.</a:t>
            </a:r>
          </a:p>
        </p:txBody>
      </p:sp>
      <p:pic>
        <p:nvPicPr>
          <p:cNvPr id="4" name="Obrázek 3" descr="20150303_073602.jpg"/>
          <p:cNvPicPr>
            <a:picLocks noChangeAspect="1"/>
          </p:cNvPicPr>
          <p:nvPr/>
        </p:nvPicPr>
        <p:blipFill>
          <a:blip r:embed="rId3"/>
          <a:stretch>
            <a:fillRect/>
          </a:stretch>
        </p:blipFill>
        <p:spPr>
          <a:xfrm>
            <a:off x="820055" y="3132555"/>
            <a:ext cx="27432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ázek 4" descr="IMG_2331.JPG"/>
          <p:cNvPicPr>
            <a:picLocks noChangeAspect="1"/>
          </p:cNvPicPr>
          <p:nvPr/>
        </p:nvPicPr>
        <p:blipFill>
          <a:blip r:embed="rId4"/>
          <a:stretch>
            <a:fillRect/>
          </a:stretch>
        </p:blipFill>
        <p:spPr>
          <a:xfrm>
            <a:off x="3479214" y="1133156"/>
            <a:ext cx="6765225" cy="43047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2134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65858" y="4041684"/>
            <a:ext cx="8716775" cy="507301"/>
          </a:xfrm>
        </p:spPr>
        <p:txBody>
          <a:bodyPr/>
          <a:lstStyle/>
          <a:p>
            <a:r>
              <a:rPr lang="cs-CZ"/>
              <a:t>Začínáme</a:t>
            </a:r>
          </a:p>
        </p:txBody>
      </p:sp>
      <p:pic>
        <p:nvPicPr>
          <p:cNvPr id="5" name="Zástupný symbol pro obrázek 4" descr="20150213_112012.jpg"/>
          <p:cNvPicPr>
            <a:picLocks noGrp="1" noChangeAspect="1"/>
          </p:cNvPicPr>
          <p:nvPr>
            <p:ph type="pic" idx="1"/>
          </p:nvPr>
        </p:nvPicPr>
        <p:blipFill>
          <a:blip r:embed="rId3"/>
          <a:srcRect t="22475" b="35428"/>
          <a:stretch>
            <a:fillRect/>
          </a:stretch>
        </p:blipFill>
        <p:spPr>
          <a:xfrm>
            <a:off x="1225138" y="691739"/>
            <a:ext cx="8682038" cy="2967307"/>
          </a:xfrm>
        </p:spPr>
      </p:pic>
      <p:sp>
        <p:nvSpPr>
          <p:cNvPr id="4" name="Zástupný symbol pro text 3"/>
          <p:cNvSpPr>
            <a:spLocks noGrp="1"/>
          </p:cNvSpPr>
          <p:nvPr>
            <p:ph type="body" sz="half" idx="2"/>
          </p:nvPr>
        </p:nvSpPr>
        <p:spPr>
          <a:xfrm>
            <a:off x="1155700" y="4824463"/>
            <a:ext cx="8853823" cy="1036587"/>
          </a:xfrm>
        </p:spPr>
        <p:txBody>
          <a:bodyPr>
            <a:normAutofit fontScale="77500" lnSpcReduction="20000"/>
          </a:bodyPr>
          <a:lstStyle/>
          <a:p>
            <a:r>
              <a:rPr lang="cs-CZ" sz="1600"/>
              <a:t>Zdravíme všechny příznivce Sněhuláků. Naše škola se letos účastnila poprvé a jsme rádi</a:t>
            </a:r>
            <a:r>
              <a:rPr lang="pl-PL" sz="1600"/>
              <a:t>, </a:t>
            </a:r>
            <a:r>
              <a:rPr lang="cs-CZ" sz="1600">
                <a:latin typeface="Century Gothic"/>
              </a:rPr>
              <a:t>že jsme do toho šli. Přes všechna úskalí jsme si totiž nakonec užili spoustu legrace. </a:t>
            </a:r>
          </a:p>
          <a:p>
            <a:r>
              <a:rPr lang="cs-CZ" sz="1600">
                <a:latin typeface="Century Gothic"/>
              </a:rPr>
              <a:t>V lednu jsme ve vestibulu školy nachystali lavici s informacemi, s prvními sněhuláky, s mapkou, s letáčkem a také plakátem na soutěž O nejoriginálnějšího nesněhového sněhuláka. Také jsme vyrobili krabičku, kam děti mohly vkládat nápady, jak a z čeho postavit sněhuláka, když nebude sníh. Měli jsme pocit, že je vše připraveno a můžeme začít.</a:t>
            </a:r>
          </a:p>
          <a:p>
            <a:endParaRPr lang="cs-CZ">
              <a:latin typeface="Century Gothic"/>
            </a:endParaRPr>
          </a:p>
        </p:txBody>
      </p:sp>
    </p:spTree>
    <p:extLst>
      <p:ext uri="{BB962C8B-B14F-4D97-AF65-F5344CB8AC3E}">
        <p14:creationId xmlns:p14="http://schemas.microsoft.com/office/powerpoint/2010/main" val="317171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571500" indent="-571500">
              <a:buFont typeface="Arial" panose="020B0604020202020204" pitchFamily="34" charset="0"/>
              <a:buChar char="•"/>
            </a:pPr>
            <a:r>
              <a:rPr lang="cs-CZ">
                <a:latin typeface="Century Gothic" charset="0"/>
              </a:rPr>
              <a:t>První centrální termín </a:t>
            </a:r>
            <a:r>
              <a:rPr lang="cs-CZ"/>
              <a:t/>
            </a:r>
            <a:br>
              <a:rPr lang="cs-CZ"/>
            </a:br>
            <a:endParaRPr lang="cs-CZ"/>
          </a:p>
        </p:txBody>
      </p:sp>
      <p:sp>
        <p:nvSpPr>
          <p:cNvPr id="3" name="Zástupný symbol pro obsah 2"/>
          <p:cNvSpPr>
            <a:spLocks noGrp="1"/>
          </p:cNvSpPr>
          <p:nvPr>
            <p:ph idx="1"/>
          </p:nvPr>
        </p:nvSpPr>
        <p:spPr/>
        <p:txBody>
          <a:bodyPr/>
          <a:lstStyle/>
          <a:p>
            <a:r>
              <a:rPr lang="cs-CZ">
                <a:latin typeface="Century Gothic" charset="0"/>
              </a:rPr>
              <a:t>Ke konci ledna začal konečně padat sníh. Rozhodli jsme se tedy, že sněhuláky postavíme v den pololetního vysvědčení. Dokonce přišlo oznámení o prvním centrálním termínu, tak jsme se těšili, jak nám to hezky vyšlo.  </a:t>
            </a:r>
          </a:p>
          <a:p>
            <a:r>
              <a:rPr lang="cs-CZ"/>
              <a:t>Pak přišel den D a do školy přišla sotva polovina dětí. </a:t>
            </a:r>
            <a:r>
              <a:rPr lang="pl-PL"/>
              <a:t>Zde je třeba říci, že </a:t>
            </a:r>
            <a:r>
              <a:rPr lang="cs-CZ"/>
              <a:t>v naší malotřídní škole to znamená počet dětí menší než 15. Těžko říct, jestli se dětem nechtělo stavět, nechtěly si vyzvednout vysvědčení, ale s nejvetší pravděpodobností za to mohla menší chřipková epidemie, která zrovna poslední týden v lednu prosvištěla naší školou.</a:t>
            </a:r>
          </a:p>
          <a:p>
            <a:r>
              <a:rPr lang="cs-CZ"/>
              <a:t>Stavění sněhuláků jsme tedy odložili na neurčito...</a:t>
            </a:r>
          </a:p>
        </p:txBody>
      </p:sp>
    </p:spTree>
    <p:extLst>
      <p:ext uri="{BB962C8B-B14F-4D97-AF65-F5344CB8AC3E}">
        <p14:creationId xmlns:p14="http://schemas.microsoft.com/office/powerpoint/2010/main" val="75552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atin typeface="Century Gothic" charset="0"/>
              </a:rPr>
              <a:t>Trénujeme </a:t>
            </a:r>
            <a:r>
              <a:rPr lang="cs-CZ"/>
              <a:t/>
            </a:r>
            <a:br>
              <a:rPr lang="cs-CZ"/>
            </a:br>
            <a:endParaRPr lang="cs-CZ"/>
          </a:p>
        </p:txBody>
      </p:sp>
      <p:sp>
        <p:nvSpPr>
          <p:cNvPr id="3" name="Zástupný symbol pro obsah 2"/>
          <p:cNvSpPr>
            <a:spLocks noGrp="1"/>
          </p:cNvSpPr>
          <p:nvPr>
            <p:ph idx="1"/>
          </p:nvPr>
        </p:nvSpPr>
        <p:spPr/>
        <p:txBody>
          <a:bodyPr/>
          <a:lstStyle/>
          <a:p>
            <a:r>
              <a:rPr lang="cs-CZ">
                <a:latin typeface="Century Gothic" charset="0"/>
              </a:rPr>
              <a:t>Další týden byl, alespoň co se týče počtu dětí, příznivější. </a:t>
            </a:r>
          </a:p>
          <a:p>
            <a:r>
              <a:rPr lang="cs-CZ">
                <a:latin typeface="Century Gothic" charset="0"/>
              </a:rPr>
              <a:t>Sněhu bylo také dost, ale... Zkrátka a dobře to nedrželo pohromadě!! Jak děti ze všech stran nešťastně volaly.  </a:t>
            </a:r>
          </a:p>
          <a:p>
            <a:r>
              <a:rPr lang="cs-CZ">
                <a:latin typeface="Century Gothic" charset="0"/>
              </a:rPr>
              <a:t>Přesto se děti nevzdaly a zkoušely stavět, jak se dalo. Většinou hrabaly sníh na jednu hromadu a z ní pak zkoušely vytvářet různé tvary. Jedna skupinka vyráběla pavouka, další želvu, některé děti zkoušely i klasického sněhuláka a někteří žáci postavili sopku.</a:t>
            </a:r>
          </a:p>
          <a:p>
            <a:r>
              <a:rPr lang="pl-PL">
                <a:latin typeface="Century Gothic" charset="0"/>
              </a:rPr>
              <a:t>Nicméně, jak uvidíte sami, </a:t>
            </a:r>
            <a:r>
              <a:rPr lang="cs-CZ">
                <a:latin typeface="Century Gothic" charset="0"/>
              </a:rPr>
              <a:t>jejich výtvory jsou těžko rozpoznatelné...</a:t>
            </a:r>
          </a:p>
          <a:p>
            <a:endParaRPr lang="cs-CZ">
              <a:latin typeface="Century Gothic" charset="0"/>
            </a:endParaRPr>
          </a:p>
          <a:p>
            <a:endParaRPr lang="cs-CZ"/>
          </a:p>
        </p:txBody>
      </p:sp>
    </p:spTree>
    <p:extLst>
      <p:ext uri="{BB962C8B-B14F-4D97-AF65-F5344CB8AC3E}">
        <p14:creationId xmlns:p14="http://schemas.microsoft.com/office/powerpoint/2010/main" val="171349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Chystáme sníh</a:t>
            </a:r>
          </a:p>
        </p:txBody>
      </p:sp>
      <p:pic>
        <p:nvPicPr>
          <p:cNvPr id="5" name="Zástupný symbol pro obrázek 4" descr="IMG_1985.JPG"/>
          <p:cNvPicPr>
            <a:picLocks noGrp="1" noChangeAspect="1"/>
          </p:cNvPicPr>
          <p:nvPr>
            <p:ph type="pic" idx="1"/>
          </p:nvPr>
        </p:nvPicPr>
        <p:blipFill>
          <a:blip r:embed="rId3"/>
          <a:srcRect t="22501" b="22501"/>
          <a:stretch>
            <a:fillRect/>
          </a:stretch>
        </p:blipFill>
        <p:spPr>
          <a:prstGeom prst="rect">
            <a:avLst/>
          </a:prstGeom>
          <a:ln>
            <a:noFill/>
          </a:ln>
          <a:effectLst>
            <a:softEdge rad="112500"/>
          </a:effectLst>
        </p:spPr>
      </p:pic>
      <p:sp>
        <p:nvSpPr>
          <p:cNvPr id="4" name="Zástupný symbol pro text 3"/>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381936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1994.JPG"/>
          <p:cNvPicPr>
            <a:picLocks noChangeAspect="1"/>
          </p:cNvPicPr>
          <p:nvPr/>
        </p:nvPicPr>
        <p:blipFill>
          <a:blip r:embed="rId3"/>
          <a:stretch>
            <a:fillRect/>
          </a:stretch>
        </p:blipFill>
        <p:spPr>
          <a:xfrm>
            <a:off x="6402292" y="1502050"/>
            <a:ext cx="3790351" cy="2848731"/>
          </a:xfrm>
          <a:prstGeom prst="rect">
            <a:avLst/>
          </a:prstGeom>
          <a:ln>
            <a:noFill/>
          </a:ln>
          <a:effectLst>
            <a:softEdge rad="112500"/>
          </a:effectLst>
        </p:spPr>
      </p:pic>
      <p:sp>
        <p:nvSpPr>
          <p:cNvPr id="3" name="TextovéPole 2"/>
          <p:cNvSpPr txBox="1"/>
          <p:nvPr/>
        </p:nvSpPr>
        <p:spPr>
          <a:xfrm>
            <a:off x="6866655" y="4743295"/>
            <a:ext cx="2743200" cy="584775"/>
          </a:xfrm>
          <a:prstGeom prst="rect">
            <a:avLst/>
          </a:prstGeom>
        </p:spPr>
        <p:txBody>
          <a:bodyPr rtlCol="0">
            <a:spAutoFit/>
          </a:bodyPr>
          <a:lstStyle/>
          <a:p>
            <a:pPr algn="ctr"/>
            <a:r>
              <a:rPr lang="cs-CZ" sz="3200"/>
              <a:t>Obří želva</a:t>
            </a:r>
            <a:endParaRPr lang="cs-CZ"/>
          </a:p>
        </p:txBody>
      </p:sp>
      <p:pic>
        <p:nvPicPr>
          <p:cNvPr id="4" name="Obrázek 3" descr="IMG_1992.JPG"/>
          <p:cNvPicPr>
            <a:picLocks noChangeAspect="1"/>
          </p:cNvPicPr>
          <p:nvPr/>
        </p:nvPicPr>
        <p:blipFill>
          <a:blip r:embed="rId4"/>
          <a:srcRect l="2801" t="7847" r="13865" b="17717"/>
          <a:stretch>
            <a:fillRect/>
          </a:stretch>
        </p:blipFill>
        <p:spPr>
          <a:xfrm>
            <a:off x="1520825" y="1432603"/>
            <a:ext cx="4362523" cy="2920322"/>
          </a:xfrm>
          <a:prstGeom prst="rect">
            <a:avLst/>
          </a:prstGeom>
          <a:ln>
            <a:noFill/>
          </a:ln>
          <a:effectLst>
            <a:softEdge rad="112500"/>
          </a:effectLst>
        </p:spPr>
      </p:pic>
      <p:sp>
        <p:nvSpPr>
          <p:cNvPr id="5" name="TextovéPole 4"/>
          <p:cNvSpPr txBox="1"/>
          <p:nvPr/>
        </p:nvSpPr>
        <p:spPr>
          <a:xfrm>
            <a:off x="2252665" y="4812468"/>
            <a:ext cx="2743200" cy="1077218"/>
          </a:xfrm>
          <a:prstGeom prst="rect">
            <a:avLst/>
          </a:prstGeom>
        </p:spPr>
        <p:txBody>
          <a:bodyPr rtlCol="0">
            <a:spAutoFit/>
          </a:bodyPr>
          <a:lstStyle/>
          <a:p>
            <a:pPr algn="ctr"/>
            <a:r>
              <a:rPr lang="cs-CZ" sz="3200"/>
              <a:t>Pavouk</a:t>
            </a:r>
          </a:p>
          <a:p>
            <a:pPr algn="ctr"/>
            <a:endParaRPr lang="cs-CZ" sz="3200"/>
          </a:p>
        </p:txBody>
      </p:sp>
    </p:spTree>
    <p:extLst>
      <p:ext uri="{BB962C8B-B14F-4D97-AF65-F5344CB8AC3E}">
        <p14:creationId xmlns:p14="http://schemas.microsoft.com/office/powerpoint/2010/main" val="17202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G_2000.JPG"/>
          <p:cNvPicPr>
            <a:picLocks noChangeAspect="1"/>
          </p:cNvPicPr>
          <p:nvPr/>
        </p:nvPicPr>
        <p:blipFill>
          <a:blip r:embed="rId3"/>
          <a:srcRect l="15624" t="14458" r="16285" b="24135"/>
          <a:stretch>
            <a:fillRect/>
          </a:stretch>
        </p:blipFill>
        <p:spPr>
          <a:xfrm>
            <a:off x="1878013" y="938213"/>
            <a:ext cx="3786730" cy="4564025"/>
          </a:xfrm>
          <a:prstGeom prst="rect">
            <a:avLst/>
          </a:prstGeom>
          <a:ln>
            <a:noFill/>
          </a:ln>
          <a:effectLst>
            <a:softEdge rad="112500"/>
          </a:effectLst>
        </p:spPr>
      </p:pic>
      <p:sp>
        <p:nvSpPr>
          <p:cNvPr id="3" name="TextovéPole 2"/>
          <p:cNvSpPr txBox="1"/>
          <p:nvPr/>
        </p:nvSpPr>
        <p:spPr>
          <a:xfrm>
            <a:off x="6678934" y="2737281"/>
            <a:ext cx="2743200" cy="646331"/>
          </a:xfrm>
          <a:prstGeom prst="rect">
            <a:avLst/>
          </a:prstGeom>
        </p:spPr>
        <p:txBody>
          <a:bodyPr rtlCol="0">
            <a:spAutoFit/>
          </a:bodyPr>
          <a:lstStyle/>
          <a:p>
            <a:pPr algn="ctr"/>
            <a:r>
              <a:rPr lang="cs-CZ" sz="3600">
                <a:latin typeface="Century Gothic"/>
                <a:ea typeface="Batang"/>
              </a:rPr>
              <a:t>Sopka</a:t>
            </a:r>
          </a:p>
        </p:txBody>
      </p:sp>
    </p:spTree>
    <p:extLst>
      <p:ext uri="{BB962C8B-B14F-4D97-AF65-F5344CB8AC3E}">
        <p14:creationId xmlns:p14="http://schemas.microsoft.com/office/powerpoint/2010/main" val="8724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Druhý centrální termín</a:t>
            </a:r>
          </a:p>
        </p:txBody>
      </p:sp>
      <p:sp>
        <p:nvSpPr>
          <p:cNvPr id="3" name="Zástupný symbol pro obsah 2"/>
          <p:cNvSpPr>
            <a:spLocks noGrp="1"/>
          </p:cNvSpPr>
          <p:nvPr>
            <p:ph idx="1"/>
          </p:nvPr>
        </p:nvSpPr>
        <p:spPr/>
        <p:txBody>
          <a:bodyPr/>
          <a:lstStyle/>
          <a:p>
            <a:r>
              <a:rPr lang="cs-CZ"/>
              <a:t>Druhý centrální termín se nám opět skoro hodil. Sněhu bylo dost a dost, pořád se z nebe sypal, navíc byl opravdu parádní, na stavbu jako stvořený.</a:t>
            </a:r>
          </a:p>
          <a:p>
            <a:r>
              <a:rPr lang="cs-CZ"/>
              <a:t>Tentokrát však děti nebyly ve škole vůbec...</a:t>
            </a:r>
          </a:p>
          <a:p>
            <a:r>
              <a:rPr lang="cs-CZ"/>
              <a:t>Ano, byly jarní prázdniny!</a:t>
            </a:r>
          </a:p>
          <a:p>
            <a:r>
              <a:rPr lang="cs-CZ"/>
              <a:t>Patronka na naší škole začala být v tuto dobu velmi zoufalá a paranoidní, že se těch sněhuláků snad nezbaví...</a:t>
            </a:r>
          </a:p>
          <a:p>
            <a:r>
              <a:rPr lang="cs-CZ"/>
              <a:t>Naštěstí se postupně plnila krabička na nápady, jak a z čeho postavit sněhuláky, když nebude sníh. Je prima mít záložní plán, shodli jsme se všichni, takže jsme se nevzdali a pokračovali dál...</a:t>
            </a:r>
          </a:p>
        </p:txBody>
      </p:sp>
    </p:spTree>
    <p:extLst>
      <p:ext uri="{BB962C8B-B14F-4D97-AF65-F5344CB8AC3E}">
        <p14:creationId xmlns:p14="http://schemas.microsoft.com/office/powerpoint/2010/main" val="24312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Konečně tvoříme sněhuláky</a:t>
            </a:r>
          </a:p>
        </p:txBody>
      </p:sp>
      <p:sp>
        <p:nvSpPr>
          <p:cNvPr id="3" name="Zástupný symbol pro obsah 2"/>
          <p:cNvSpPr>
            <a:spLocks noGrp="1"/>
          </p:cNvSpPr>
          <p:nvPr>
            <p:ph idx="1"/>
          </p:nvPr>
        </p:nvSpPr>
        <p:spPr/>
        <p:txBody>
          <a:bodyPr/>
          <a:lstStyle/>
          <a:p>
            <a:r>
              <a:rPr lang="cs-CZ"/>
              <a:t>Zde bych nejprve ráda poděkovala naší milé paní školnici. Sehnala totiž nějaké zbytky lepenky, respektive materiálu, který zbývá po výrobě samolepek. Je spíše bílý, ještě hezky lepí, tak jsme se rozhodli, že zkusíme vytvořit společné sněhuláky právě z tohoto materiálu. Nakonec to nebylo tak lehké, jak se původně zdálo, ale děti si s tím poradily velmi slušně. </a:t>
            </a:r>
          </a:p>
          <a:p>
            <a:r>
              <a:rPr lang="cs-CZ"/>
              <a:t>Nakonec děti zvládly postavit tři sněhuláky - ženicha, nevěstu a oddávajícího. Nutno podotknout, že děti s tímto </a:t>
            </a:r>
            <a:r>
              <a:rPr lang="pl-PL"/>
              <a:t>nápadem přišly samy.</a:t>
            </a:r>
          </a:p>
          <a:p>
            <a:endParaRPr lang="cs-CZ"/>
          </a:p>
        </p:txBody>
      </p:sp>
    </p:spTree>
    <p:extLst>
      <p:ext uri="{BB962C8B-B14F-4D97-AF65-F5344CB8AC3E}">
        <p14:creationId xmlns:p14="http://schemas.microsoft.com/office/powerpoint/2010/main" val="211718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9C45875B9ECFC4084FC56D6C0418230" ma:contentTypeVersion="2" ma:contentTypeDescription="Vytvoří nový dokument" ma:contentTypeScope="" ma:versionID="8232601a35f49b20a3896736cf3a0066">
  <xsd:schema xmlns:xsd="http://www.w3.org/2001/XMLSchema" xmlns:xs="http://www.w3.org/2001/XMLSchema" xmlns:p="http://schemas.microsoft.com/office/2006/metadata/properties" xmlns:ns3="32dcbea4-ed79-4555-b782-23ecd4648d51" targetNamespace="http://schemas.microsoft.com/office/2006/metadata/properties" ma:root="true" ma:fieldsID="27f958ae4e32b6289b8e03f09617334d" ns3:_="">
    <xsd:import namespace="32dcbea4-ed79-4555-b782-23ecd4648d51"/>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cbea4-ed79-4555-b782-23ecd4648d51"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odnota hash upozornění na sdílení"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4D67D-1DC9-4769-B2AD-A130AD8F45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9B3532-DE8C-4CFE-8833-5BBFAD1B3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dcbea4-ed79-4555-b782-23ecd4648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BE90B-C976-49CE-A320-A1681C20DF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Širokoúhlá obrazovka</PresentationFormat>
  <Paragraphs>0</Paragraphs>
  <Slides>16</Slides>
  <Notes>16</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Ion</vt:lpstr>
      <vt:lpstr>SNĚHULÁCI PRO AFRIKU</vt:lpstr>
      <vt:lpstr>Začínáme</vt:lpstr>
      <vt:lpstr>První centrální termín  </vt:lpstr>
      <vt:lpstr>Trénujeme  </vt:lpstr>
      <vt:lpstr>Chystáme sníh</vt:lpstr>
      <vt:lpstr>Prezentace aplikace PowerPoint</vt:lpstr>
      <vt:lpstr>Prezentace aplikace PowerPoint</vt:lpstr>
      <vt:lpstr>Druhý centrální termín</vt:lpstr>
      <vt:lpstr>Konečně tvoříme sněhuláky</vt:lpstr>
      <vt:lpstr>Prezentace aplikace PowerPoint</vt:lpstr>
      <vt:lpstr>Prezentace aplikace PowerPoint</vt:lpstr>
      <vt:lpstr>Prezentace aplikace PowerPoint</vt:lpstr>
      <vt:lpstr>Prezentace aplikace PowerPoint</vt:lpstr>
      <vt:lpstr>Prezentace aplikace PowerPoint</vt:lpstr>
      <vt:lpstr>Závěr</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Barborik</dc:creator>
  <cp:lastModifiedBy>Petr Barborik</cp:lastModifiedBy>
  <cp:revision>10</cp:revision>
  <dcterms:created xsi:type="dcterms:W3CDTF">2013-07-31T14:12:32Z</dcterms:created>
  <dcterms:modified xsi:type="dcterms:W3CDTF">2015-03-06T13:27:46Z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0x01010009C45875B9ECFC4084FC56D6C0418230</vt:lpwstr>
  </property>
</Properties>
</file>